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1" r:id="rId6"/>
    <p:sldId id="289" r:id="rId7"/>
    <p:sldId id="290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2" r:id="rId18"/>
    <p:sldId id="300" r:id="rId19"/>
    <p:sldId id="304" r:id="rId20"/>
    <p:sldId id="303" r:id="rId21"/>
    <p:sldId id="306" r:id="rId22"/>
    <p:sldId id="307" r:id="rId23"/>
    <p:sldId id="305" r:id="rId24"/>
    <p:sldId id="285" r:id="rId25"/>
    <p:sldId id="284" r:id="rId26"/>
    <p:sldId id="264" r:id="rId27"/>
    <p:sldId id="269" r:id="rId28"/>
    <p:sldId id="288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11-Mar-23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11-Mar-23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cap="all" spc="150" baseline="0" dirty="0">
              <a:solidFill>
                <a:schemeClr val="bg1"/>
              </a:solidFill>
              <a:latin typeface="Univers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9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hn.asp" TargetMode="External"/><Relationship Id="rId2" Type="http://schemas.openxmlformats.org/officeDocument/2006/relationships/hyperlink" Target="https://www.w3schools.com/tags/tag_body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tags/tag_comment.asp" TargetMode="External"/><Relationship Id="rId5" Type="http://schemas.openxmlformats.org/officeDocument/2006/relationships/hyperlink" Target="https://www.w3schools.com/tags/tag_br.asp" TargetMode="External"/><Relationship Id="rId4" Type="http://schemas.openxmlformats.org/officeDocument/2006/relationships/hyperlink" Target="https://www.w3schools.com/tags/tag_p.as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568" y="4639893"/>
            <a:ext cx="6264012" cy="1596004"/>
          </a:xfrm>
        </p:spPr>
        <p:txBody>
          <a:bodyPr/>
          <a:lstStyle/>
          <a:p>
            <a:r>
              <a:rPr lang="en-GB" sz="5400" dirty="0"/>
              <a:t>Web technologies lab 1</a:t>
            </a:r>
            <a:endParaRPr lang="en-US" dirty="0"/>
          </a:p>
        </p:txBody>
      </p:sp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70E8AD59-4DDD-4E2E-A6CA-FF1DE5BD8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476500" y="622103"/>
            <a:ext cx="9715500" cy="3720928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9337" y="5779363"/>
            <a:ext cx="2459114" cy="685430"/>
          </a:xfrm>
        </p:spPr>
        <p:txBody>
          <a:bodyPr/>
          <a:lstStyle/>
          <a:p>
            <a:r>
              <a:rPr lang="en-GB" sz="2000" dirty="0"/>
              <a:t>Laiba binta tahir</a:t>
            </a:r>
          </a:p>
          <a:p>
            <a:r>
              <a:rPr lang="en-GB" sz="2000" dirty="0"/>
              <a:t>FA21-BSE-019</a:t>
            </a:r>
            <a:endParaRPr lang="en-US" sz="2000" dirty="0"/>
          </a:p>
          <a:p>
            <a:r>
              <a:rPr lang="en-US" dirty="0"/>
              <a:t>​​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63" y="5791178"/>
            <a:ext cx="2459114" cy="685429"/>
          </a:xfrm>
        </p:spPr>
        <p:txBody>
          <a:bodyPr/>
          <a:lstStyle/>
          <a:p>
            <a:r>
              <a:rPr lang="en-US" dirty="0"/>
              <a:t>10/3/2023</a:t>
            </a: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6996-2ABA-BEB3-EA88-70E1CDCC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A4F1-03AC-3CA5-3EC3-533CFDAB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A9890-4960-95C3-DA9E-CFFFBA05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DCBA6726-2534-7BD5-570C-5EE0C8CE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442" y="683717"/>
            <a:ext cx="4881563" cy="463550"/>
          </a:xfrm>
        </p:spPr>
        <p:txBody>
          <a:bodyPr/>
          <a:lstStyle/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properties  </a:t>
            </a:r>
            <a:endParaRPr lang="en-US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C94A3-2D56-8902-3DF1-2AE4A137700E}"/>
              </a:ext>
            </a:extLst>
          </p:cNvPr>
          <p:cNvSpPr txBox="1"/>
          <p:nvPr/>
        </p:nvSpPr>
        <p:spPr>
          <a:xfrm>
            <a:off x="838200" y="1389003"/>
            <a:ext cx="10405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tables can be adjusted by the border, the padding inside the cells, and also the space between the cells.</a:t>
            </a:r>
          </a:p>
          <a:p>
            <a:endParaRPr lang="en-GB" b="1" dirty="0"/>
          </a:p>
          <a:p>
            <a:r>
              <a:rPr lang="en-GB" b="1" dirty="0"/>
              <a:t>Cell spacing</a:t>
            </a:r>
            <a:r>
              <a:rPr lang="en-GB" dirty="0"/>
              <a:t>: the space between each cell.</a:t>
            </a:r>
          </a:p>
          <a:p>
            <a:r>
              <a:rPr lang="en-GB" b="1" dirty="0"/>
              <a:t>Cell padding</a:t>
            </a:r>
            <a:r>
              <a:rPr lang="en-GB" dirty="0"/>
              <a:t>: the space between the cell edges and the cell content.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85240-270C-80AF-1F4B-E571CAFB2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6" r="5360"/>
          <a:stretch/>
        </p:blipFill>
        <p:spPr>
          <a:xfrm>
            <a:off x="2045832" y="3006782"/>
            <a:ext cx="5521294" cy="3261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DE92C5-2177-0F00-45A5-685A6E092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7" r="2557"/>
          <a:stretch/>
        </p:blipFill>
        <p:spPr>
          <a:xfrm>
            <a:off x="8188328" y="4096138"/>
            <a:ext cx="1758106" cy="11080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242683-9868-C9FD-384B-0D59B7226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514" y="391887"/>
            <a:ext cx="11131421" cy="60742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4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6996-2ABA-BEB3-EA88-70E1CDCC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A4F1-03AC-3CA5-3EC3-533CFDAB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A9890-4960-95C3-DA9E-CFFFBA05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87B49-B6CF-F434-D98F-357C03BD1A3E}"/>
              </a:ext>
            </a:extLst>
          </p:cNvPr>
          <p:cNvSpPr txBox="1"/>
          <p:nvPr/>
        </p:nvSpPr>
        <p:spPr>
          <a:xfrm>
            <a:off x="1243306" y="2059354"/>
            <a:ext cx="9158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&lt;ul&gt; tag defines an unordered (bulleted) list.</a:t>
            </a:r>
          </a:p>
          <a:p>
            <a:r>
              <a:rPr lang="en-US" dirty="0"/>
              <a:t>The &lt;</a:t>
            </a:r>
            <a:r>
              <a:rPr lang="en-US" dirty="0" err="1"/>
              <a:t>ol</a:t>
            </a:r>
            <a:r>
              <a:rPr lang="en-US" dirty="0"/>
              <a:t>&gt; tag defines an ordered list. An ordered list can be numerical or alphabetical.</a:t>
            </a:r>
          </a:p>
          <a:p>
            <a:r>
              <a:rPr lang="en-GB" dirty="0"/>
              <a:t>The &lt;li&gt; tag is used to define each list item.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8E7C90BF-A1CC-2B8A-1451-7AEC7F4D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267" y="926359"/>
            <a:ext cx="4881563" cy="463550"/>
          </a:xfrm>
        </p:spPr>
        <p:txBody>
          <a:bodyPr/>
          <a:lstStyle/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List tag </a:t>
            </a:r>
            <a:endParaRPr lang="en-US" sz="3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91A69-973C-22D8-5E6B-CAC8DD54F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6506" y="1575961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15311-B550-423F-EC29-9463CBDE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42" y="3624666"/>
            <a:ext cx="2537680" cy="17756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A3AB4-05B8-0121-BD9E-C3BB6477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61" y="3606035"/>
            <a:ext cx="1673317" cy="16132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EFB788-3A96-4C81-151F-7EDA3DB8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53" y="3632286"/>
            <a:ext cx="2331922" cy="1760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58B59-6E37-D2BC-352A-CED8C9B5A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0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1623A-C9A6-FF09-522A-7518A540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AE519-37E7-06B5-820C-BED96E73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95B51-5D53-24D5-E1BC-80894B44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1B3D6-96EB-4373-EF58-CFD11D76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90" y="3498143"/>
            <a:ext cx="2501330" cy="1859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530E4A-603B-EF56-D433-996CA89DD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04"/>
          <a:stretch/>
        </p:blipFill>
        <p:spPr>
          <a:xfrm>
            <a:off x="6366588" y="3601693"/>
            <a:ext cx="2346649" cy="15745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E0FC1-3CC4-3294-33F7-6F78FB4C0601}"/>
              </a:ext>
            </a:extLst>
          </p:cNvPr>
          <p:cNvSpPr txBox="1"/>
          <p:nvPr/>
        </p:nvSpPr>
        <p:spPr>
          <a:xfrm>
            <a:off x="1476961" y="1999476"/>
            <a:ext cx="9542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If you want to describe the type of ordered list.</a:t>
            </a:r>
          </a:p>
          <a:p>
            <a:r>
              <a:rPr lang="en-GB" sz="2400" dirty="0"/>
              <a:t>Just indicate the type in &lt;</a:t>
            </a:r>
            <a:r>
              <a:rPr lang="en-GB" sz="2400" dirty="0" err="1"/>
              <a:t>ol</a:t>
            </a:r>
            <a:r>
              <a:rPr lang="en-GB" sz="2400" dirty="0"/>
              <a:t>&gt; tag: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2B2BE8EB-2007-EBE5-97B2-D353598A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6" y="1202091"/>
            <a:ext cx="4881563" cy="463550"/>
          </a:xfrm>
        </p:spPr>
        <p:txBody>
          <a:bodyPr/>
          <a:lstStyle/>
          <a:p>
            <a:pPr algn="l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Continued…</a:t>
            </a:r>
            <a:endParaRPr lang="en-US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58328-C53B-8F2B-C73C-B21B5F77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7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74870-D81C-2F6E-D7DC-B6F5A779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7366E-EBED-1738-F6D1-2294B582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E888-B37A-B7BA-017E-FC01AC92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E11BCBB-8B68-8DA4-AE94-07A4C8665EEF}"/>
              </a:ext>
            </a:extLst>
          </p:cNvPr>
          <p:cNvSpPr txBox="1">
            <a:spLocks/>
          </p:cNvSpPr>
          <p:nvPr/>
        </p:nvSpPr>
        <p:spPr>
          <a:xfrm>
            <a:off x="2980065" y="924401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Links - Hyperlinks</a:t>
            </a:r>
            <a:r>
              <a:rPr lang="en-GB" sz="3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FE8F72-236D-DFB0-7042-B524609E1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585292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026BD3-E2DA-589B-A24C-A998AB471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3"/>
          <a:stretch/>
        </p:blipFill>
        <p:spPr>
          <a:xfrm>
            <a:off x="1551162" y="4467420"/>
            <a:ext cx="6417140" cy="1054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D8B3EE-48C6-3078-3896-0F77EF65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635" y="3549339"/>
            <a:ext cx="2187130" cy="2430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2A0825-707F-0AEE-AD21-419603A7B812}"/>
              </a:ext>
            </a:extLst>
          </p:cNvPr>
          <p:cNvSpPr txBox="1"/>
          <p:nvPr/>
        </p:nvSpPr>
        <p:spPr>
          <a:xfrm>
            <a:off x="1300580" y="2085412"/>
            <a:ext cx="94449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HTML links are hyperlinks. You can click on a link and jump to another document.</a:t>
            </a:r>
          </a:p>
          <a:p>
            <a:endParaRPr lang="en-GB" dirty="0"/>
          </a:p>
          <a:p>
            <a:r>
              <a:rPr lang="en-US" dirty="0"/>
              <a:t>The HTML &lt;a&gt; tag defines a hyperlink. It has the following syntax: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=“URL"&gt;link text&lt;/a&gt;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73206-0924-68F6-77F9-A187A377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6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74870-D81C-2F6E-D7DC-B6F5A779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7366E-EBED-1738-F6D1-2294B582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E888-B37A-B7BA-017E-FC01AC92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E11BCBB-8B68-8DA4-AE94-07A4C8665EEF}"/>
              </a:ext>
            </a:extLst>
          </p:cNvPr>
          <p:cNvSpPr txBox="1">
            <a:spLocks/>
          </p:cNvSpPr>
          <p:nvPr/>
        </p:nvSpPr>
        <p:spPr>
          <a:xfrm>
            <a:off x="2980065" y="924401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&lt;form&gt; Tag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FE8F72-236D-DFB0-7042-B524609E1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585292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2A0825-707F-0AEE-AD21-419603A7B812}"/>
              </a:ext>
            </a:extLst>
          </p:cNvPr>
          <p:cNvSpPr txBox="1"/>
          <p:nvPr/>
        </p:nvSpPr>
        <p:spPr>
          <a:xfrm>
            <a:off x="1154654" y="1914074"/>
            <a:ext cx="9444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&lt;form&gt; tag is used to create an HTML form for user input. Syntax:</a:t>
            </a:r>
          </a:p>
          <a:p>
            <a:r>
              <a:rPr lang="en-GB" dirty="0"/>
              <a:t>&lt;form action=“ "&gt; &lt;/form&gt;</a:t>
            </a:r>
          </a:p>
          <a:p>
            <a:endParaRPr lang="en-GB" dirty="0"/>
          </a:p>
          <a:p>
            <a:r>
              <a:rPr lang="en-GB" dirty="0"/>
              <a:t>The &lt;form&gt; element can contain one or more of the following form elements:</a:t>
            </a:r>
          </a:p>
          <a:p>
            <a:endParaRPr lang="en-GB" dirty="0"/>
          </a:p>
          <a:p>
            <a:r>
              <a:rPr lang="en-GB" dirty="0"/>
              <a:t>&lt;button&gt;</a:t>
            </a:r>
          </a:p>
          <a:p>
            <a:r>
              <a:rPr lang="en-GB" dirty="0"/>
              <a:t>&lt;option&gt;</a:t>
            </a:r>
          </a:p>
          <a:p>
            <a:r>
              <a:rPr lang="en-GB" dirty="0"/>
              <a:t>&lt;label&gt;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73206-0924-68F6-77F9-A187A377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8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74870-D81C-2F6E-D7DC-B6F5A779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7366E-EBED-1738-F6D1-2294B582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E888-B37A-B7BA-017E-FC01AC92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E11BCBB-8B68-8DA4-AE94-07A4C8665EEF}"/>
              </a:ext>
            </a:extLst>
          </p:cNvPr>
          <p:cNvSpPr txBox="1">
            <a:spLocks/>
          </p:cNvSpPr>
          <p:nvPr/>
        </p:nvSpPr>
        <p:spPr>
          <a:xfrm>
            <a:off x="2980065" y="924401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&lt;button&gt; Tag</a:t>
            </a:r>
            <a:r>
              <a:rPr lang="en-GB" sz="3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FE8F72-236D-DFB0-7042-B524609E1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585292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2A0825-707F-0AEE-AD21-419603A7B812}"/>
              </a:ext>
            </a:extLst>
          </p:cNvPr>
          <p:cNvSpPr txBox="1"/>
          <p:nvPr/>
        </p:nvSpPr>
        <p:spPr>
          <a:xfrm>
            <a:off x="1227617" y="1923405"/>
            <a:ext cx="944491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clickable button is marked up as follows:</a:t>
            </a:r>
          </a:p>
          <a:p>
            <a:endParaRPr lang="en-GB" dirty="0"/>
          </a:p>
          <a:p>
            <a:r>
              <a:rPr lang="en-GB" dirty="0"/>
              <a:t>&lt;button type="button"&gt;Click Me!&lt;/button&gt; </a:t>
            </a:r>
            <a:r>
              <a:rPr lang="en-GB" sz="2000" b="1" dirty="0"/>
              <a:t>OR</a:t>
            </a:r>
            <a:r>
              <a:rPr lang="en-GB" dirty="0"/>
              <a:t> </a:t>
            </a:r>
          </a:p>
          <a:p>
            <a:r>
              <a:rPr lang="en-GB" dirty="0"/>
              <a:t>&lt;button&gt;submit&lt;/button&gt;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73206-0924-68F6-77F9-A187A377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E43EC-8184-92E5-3C07-A0FBB344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01" y="3425725"/>
            <a:ext cx="4572396" cy="1722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3A2632-A954-055D-412B-9F41F2A7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3" y="2494309"/>
            <a:ext cx="2720576" cy="2857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38F8E-6EA2-9E6B-EF14-30D63A69BEC7}"/>
              </a:ext>
            </a:extLst>
          </p:cNvPr>
          <p:cNvSpPr txBox="1"/>
          <p:nvPr/>
        </p:nvSpPr>
        <p:spPr>
          <a:xfrm>
            <a:off x="1166122" y="5514990"/>
            <a:ext cx="9567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Both buttons are inline(we will discuss it in the next slides)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9E326-B601-8BD5-48B5-41B1C0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F605-6435-2519-3A01-CF28EB7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71D0B-467F-C442-B275-475D6E33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729A0-93A5-BA57-349D-B240CAD0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4FB86D6-6BDF-C47A-869A-BAC4DC51F0ED}"/>
              </a:ext>
            </a:extLst>
          </p:cNvPr>
          <p:cNvSpPr txBox="1">
            <a:spLocks/>
          </p:cNvSpPr>
          <p:nvPr/>
        </p:nvSpPr>
        <p:spPr>
          <a:xfrm>
            <a:off x="2980065" y="924401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&lt;label&gt; Tag</a:t>
            </a:r>
            <a:r>
              <a:rPr lang="en-GB" sz="3600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E2401D-49CB-51CE-B819-363824DC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585292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1EEC88-8E23-7F24-D752-1FFBB878914D}"/>
              </a:ext>
            </a:extLst>
          </p:cNvPr>
          <p:cNvSpPr txBox="1"/>
          <p:nvPr/>
        </p:nvSpPr>
        <p:spPr>
          <a:xfrm>
            <a:off x="1201317" y="1904723"/>
            <a:ext cx="8399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&lt;label&gt; tag defines a label for several elements:</a:t>
            </a:r>
          </a:p>
          <a:p>
            <a:endParaRPr lang="en-US" dirty="0"/>
          </a:p>
          <a:p>
            <a:r>
              <a:rPr lang="en-US" dirty="0"/>
              <a:t>&lt;input type="checkbox"&gt;</a:t>
            </a:r>
          </a:p>
          <a:p>
            <a:r>
              <a:rPr lang="en-US" dirty="0"/>
              <a:t>&lt;input type="color"&gt;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167DB5-CEE4-F8F6-A6E5-ECBFF6A9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17" y="3187078"/>
            <a:ext cx="5433531" cy="2682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869598-4010-B29E-35E7-48C75A161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0" r="6295"/>
          <a:stretch/>
        </p:blipFill>
        <p:spPr>
          <a:xfrm>
            <a:off x="7137177" y="3928149"/>
            <a:ext cx="4216623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7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9E326-B601-8BD5-48B5-41B1C0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F605-6435-2519-3A01-CF28EB7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71D0B-467F-C442-B275-475D6E33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729A0-93A5-BA57-349D-B240CAD0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4FB86D6-6BDF-C47A-869A-BAC4DC51F0ED}"/>
              </a:ext>
            </a:extLst>
          </p:cNvPr>
          <p:cNvSpPr txBox="1">
            <a:spLocks/>
          </p:cNvSpPr>
          <p:nvPr/>
        </p:nvSpPr>
        <p:spPr>
          <a:xfrm>
            <a:off x="2980065" y="924401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&lt;option&gt; Tag</a:t>
            </a:r>
            <a:r>
              <a:rPr lang="en-GB" sz="3600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E2401D-49CB-51CE-B819-363824DC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585292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87C409-39AD-E1EE-C6CB-61FE8A8857A0}"/>
              </a:ext>
            </a:extLst>
          </p:cNvPr>
          <p:cNvSpPr txBox="1"/>
          <p:nvPr/>
        </p:nvSpPr>
        <p:spPr>
          <a:xfrm>
            <a:off x="1182656" y="234161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&lt;option&gt; tag defines an option in a select list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7F6BBF-284A-9A90-661B-6E9EE45B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16" y="3048325"/>
            <a:ext cx="4762913" cy="2705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062BE5-0BB4-46F4-712B-B56366E09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0" b="8407"/>
          <a:stretch/>
        </p:blipFill>
        <p:spPr>
          <a:xfrm>
            <a:off x="6660968" y="3038187"/>
            <a:ext cx="4202588" cy="23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3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9E326-B601-8BD5-48B5-41B1C0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F605-6435-2519-3A01-CF28EB7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71D0B-467F-C442-B275-475D6E33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729A0-93A5-BA57-349D-B240CAD0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26571"/>
            <a:ext cx="11193039" cy="62888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4FB86D6-6BDF-C47A-869A-BAC4DC51F0ED}"/>
              </a:ext>
            </a:extLst>
          </p:cNvPr>
          <p:cNvSpPr txBox="1">
            <a:spLocks/>
          </p:cNvSpPr>
          <p:nvPr/>
        </p:nvSpPr>
        <p:spPr>
          <a:xfrm>
            <a:off x="2980065" y="692627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&lt;div&gt; Tag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E2401D-49CB-51CE-B819-363824DC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398679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CB217B-DFC4-1CFB-7971-17755A876CED}"/>
              </a:ext>
            </a:extLst>
          </p:cNvPr>
          <p:cNvSpPr txBox="1"/>
          <p:nvPr/>
        </p:nvSpPr>
        <p:spPr>
          <a:xfrm>
            <a:off x="1300580" y="1734486"/>
            <a:ext cx="585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&lt;div&gt; tag defines a division or a section in an HTML document.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06F7E7-8C9E-5C53-E708-6E591D1B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798" y="1447331"/>
            <a:ext cx="2591025" cy="51210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B5E31-6101-1930-DAC2-5E59498B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79" y="3247500"/>
            <a:ext cx="778069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9E326-B601-8BD5-48B5-41B1C0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F605-6435-2519-3A01-CF28EB7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71D0B-467F-C442-B275-475D6E33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729A0-93A5-BA57-349D-B240CAD0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26571"/>
            <a:ext cx="11193039" cy="62888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4FB86D6-6BDF-C47A-869A-BAC4DC51F0ED}"/>
              </a:ext>
            </a:extLst>
          </p:cNvPr>
          <p:cNvSpPr txBox="1">
            <a:spLocks/>
          </p:cNvSpPr>
          <p:nvPr/>
        </p:nvSpPr>
        <p:spPr>
          <a:xfrm>
            <a:off x="2980065" y="692627"/>
            <a:ext cx="6085941" cy="46355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Place the div’s inline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E2401D-49CB-51CE-B819-363824DC4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0580" y="1398679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81D71C-C76E-28E1-D3A7-ACC00D7E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1" y="2046715"/>
            <a:ext cx="9883997" cy="1028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84BE1-3EFE-04A5-A8F3-817E22BF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354450"/>
            <a:ext cx="4061693" cy="300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A74A5-5121-1343-AD86-2BF89AD82305}"/>
              </a:ext>
            </a:extLst>
          </p:cNvPr>
          <p:cNvSpPr txBox="1"/>
          <p:nvPr/>
        </p:nvSpPr>
        <p:spPr>
          <a:xfrm>
            <a:off x="1154001" y="158310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4"/>
                </a:solidFill>
                <a:effectLst/>
                <a:latin typeface="Abadi Extra Light" panose="020B0204020104020204" pitchFamily="34" charset="0"/>
              </a:rPr>
              <a:t>Margins are used to create space around elements</a:t>
            </a:r>
            <a:endParaRPr lang="en-US" b="1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2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Two people standing facing a crowd of people sitting">
            <a:extLst>
              <a:ext uri="{FF2B5EF4-FFF2-40B4-BE49-F238E27FC236}">
                <a16:creationId xmlns:a16="http://schemas.microsoft.com/office/drawing/2014/main" id="{3FF8EFA2-0949-401A-811D-D6897A5093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8" name="Rectangle 7" descr="Two people standing facing a crowd of people sitting">
            <a:extLst>
              <a:ext uri="{FF2B5EF4-FFF2-40B4-BE49-F238E27FC236}">
                <a16:creationId xmlns:a16="http://schemas.microsoft.com/office/drawing/2014/main" id="{594535C4-A78A-4A5A-9C2E-74F1F35654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495366-EE59-449D-B7FC-B98DC2FE6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125853"/>
            <a:ext cx="11000792" cy="32910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Google Sans"/>
              </a:rPr>
              <a:t>HTML tells a web browser how to display text, and images on a webpage</a:t>
            </a:r>
          </a:p>
          <a:p>
            <a:pPr>
              <a:lnSpc>
                <a:spcPct val="100000"/>
              </a:lnSpc>
            </a:pPr>
            <a:endParaRPr lang="en-GB" sz="28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Google Sans"/>
            </a:endParaRPr>
          </a:p>
          <a:p>
            <a:pPr>
              <a:lnSpc>
                <a:spcPct val="100000"/>
              </a:lnSpc>
            </a:pPr>
            <a:r>
              <a:rPr lang="en-GB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Simply anything we see on the browser (in text or pictures form) </a:t>
            </a:r>
          </a:p>
          <a:p>
            <a:pPr>
              <a:lnSpc>
                <a:spcPct val="100000"/>
              </a:lnSpc>
            </a:pPr>
            <a:endParaRPr lang="en-GB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8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tags &lt;&gt; are used to embed </a:t>
            </a:r>
            <a:r>
              <a:rPr lang="en-GB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text or </a:t>
            </a:r>
            <a:r>
              <a:rPr lang="en-GB" sz="28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images.</a:t>
            </a:r>
            <a:r>
              <a:rPr lang="en-US" dirty="0"/>
              <a:t>​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33799A4-8798-4781-8D28-35CC07B1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407205"/>
            <a:ext cx="438150" cy="2476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4C50844-6236-4709-89E7-EDEB32935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6235" y="1885695"/>
            <a:ext cx="92989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BA509-DAAD-4388-BA81-0E36F410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A85B3-E03B-45D8-B73E-4D8A1C3D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Lab 1 – html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A4C6-E394-4175-B209-3CE54B72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681259C-E1D5-82CF-3FFA-34F37593F6F0}"/>
              </a:ext>
            </a:extLst>
          </p:cNvPr>
          <p:cNvSpPr txBox="1">
            <a:spLocks/>
          </p:cNvSpPr>
          <p:nvPr/>
        </p:nvSpPr>
        <p:spPr>
          <a:xfrm>
            <a:off x="1756235" y="1017948"/>
            <a:ext cx="3266975" cy="63690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i="1" kern="1200" spc="1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9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9E326-B601-8BD5-48B5-41B1C0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F605-6435-2519-3A01-CF28EB7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71D0B-467F-C442-B275-475D6E33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729A0-93A5-BA57-349D-B240CAD0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410547"/>
            <a:ext cx="11174378" cy="61768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40A71F9-DD0F-071B-1A4B-A0DA1539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93" y="791544"/>
            <a:ext cx="4881563" cy="463550"/>
          </a:xfrm>
        </p:spPr>
        <p:txBody>
          <a:bodyPr/>
          <a:lstStyle/>
          <a:p>
            <a:pPr algn="l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Continued…</a:t>
            </a:r>
            <a:endParaRPr lang="en-US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BB92AC-D573-6548-EEEE-4B0A87FA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19" y="1531629"/>
            <a:ext cx="9845893" cy="1851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DF7607-E8A4-D9D7-13B9-062C963C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5" r="2913" b="4967"/>
          <a:stretch/>
        </p:blipFill>
        <p:spPr>
          <a:xfrm>
            <a:off x="3581400" y="3554283"/>
            <a:ext cx="4957109" cy="263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5D50-8E6C-1E53-3ED0-07B98190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0C2D9-B6D0-DBE4-2796-BD9B3217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Lab 1 – html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03386-9674-3F2F-3EAA-1DE9C9E0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869789-8E0F-E349-BA74-A36F78FE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4" y="1360488"/>
            <a:ext cx="6524107" cy="657225"/>
          </a:xfrm>
        </p:spPr>
        <p:txBody>
          <a:bodyPr/>
          <a:lstStyle/>
          <a:p>
            <a:r>
              <a:rPr lang="en-GB" sz="4400" i="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</a:rPr>
              <a:t>HTML Elements</a:t>
            </a:r>
            <a:endParaRPr lang="en-US" sz="4400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843204-B3C5-2B8C-2D01-E888A43C7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2">
            <a:extLst>
              <a:ext uri="{FF2B5EF4-FFF2-40B4-BE49-F238E27FC236}">
                <a16:creationId xmlns:a16="http://schemas.microsoft.com/office/drawing/2014/main" id="{3C3FA608-01E5-A714-F975-98DAE2762221}"/>
              </a:ext>
            </a:extLst>
          </p:cNvPr>
          <p:cNvSpPr txBox="1">
            <a:spLocks/>
          </p:cNvSpPr>
          <p:nvPr/>
        </p:nvSpPr>
        <p:spPr>
          <a:xfrm>
            <a:off x="1052804" y="2745310"/>
            <a:ext cx="4736154" cy="65788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sz="3200" dirty="0"/>
              <a:t>1. Inline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D9297-9F93-70E3-A55D-8498C8F3B23B}"/>
              </a:ext>
            </a:extLst>
          </p:cNvPr>
          <p:cNvSpPr txBox="1"/>
          <p:nvPr/>
        </p:nvSpPr>
        <p:spPr>
          <a:xfrm>
            <a:off x="1328001" y="3588261"/>
            <a:ext cx="95359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inline element does not start on a new line. </a:t>
            </a:r>
          </a:p>
          <a:p>
            <a:endParaRPr lang="en-US" dirty="0"/>
          </a:p>
          <a:p>
            <a:r>
              <a:rPr lang="en-US" dirty="0"/>
              <a:t>An inline element only occupies as much space as necessary. </a:t>
            </a:r>
          </a:p>
          <a:p>
            <a:endParaRPr lang="en-US" dirty="0"/>
          </a:p>
          <a:p>
            <a:r>
              <a:rPr lang="en-US" dirty="0"/>
              <a:t>e-g: Input tags</a:t>
            </a:r>
          </a:p>
        </p:txBody>
      </p:sp>
    </p:spTree>
    <p:extLst>
      <p:ext uri="{BB962C8B-B14F-4D97-AF65-F5344CB8AC3E}">
        <p14:creationId xmlns:p14="http://schemas.microsoft.com/office/powerpoint/2010/main" val="151689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74011-D1C5-BE1B-7D81-887A5B211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AC8AD-CA5A-438E-E942-FD2B9D1D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HTML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B2EC8-DB57-A80E-A07C-2BAF8AC7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5B0A2-D9D2-5151-87C4-AD6529172017}"/>
              </a:ext>
            </a:extLst>
          </p:cNvPr>
          <p:cNvSpPr txBox="1"/>
          <p:nvPr/>
        </p:nvSpPr>
        <p:spPr>
          <a:xfrm>
            <a:off x="1726941" y="2254487"/>
            <a:ext cx="52111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block-level element occupies the available space when it renders.</a:t>
            </a:r>
          </a:p>
          <a:p>
            <a:endParaRPr lang="en-US" dirty="0"/>
          </a:p>
          <a:p>
            <a:r>
              <a:rPr lang="en-US" dirty="0"/>
              <a:t>Block-level Elements always start on a new line, and the browsers automatically add some space before and after the element. </a:t>
            </a:r>
          </a:p>
          <a:p>
            <a:endParaRPr lang="en-US" dirty="0"/>
          </a:p>
          <a:p>
            <a:r>
              <a:rPr lang="en-US" dirty="0"/>
              <a:t>Some block elements are: &lt;p&gt; &lt;h&gt; &lt;ul&gt; and &lt;div&gt; 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060F5726-237F-F94C-149E-CF1037E7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4736154" cy="657882"/>
          </a:xfrm>
        </p:spPr>
        <p:txBody>
          <a:bodyPr/>
          <a:lstStyle/>
          <a:p>
            <a:r>
              <a:rPr lang="en-GB" sz="3200" dirty="0"/>
              <a:t>2. Block-level elements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166A73-5AC8-730B-4845-B685C1233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1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Placeholder 172" descr="A group of people raising their hands">
            <a:extLst>
              <a:ext uri="{FF2B5EF4-FFF2-40B4-BE49-F238E27FC236}">
                <a16:creationId xmlns:a16="http://schemas.microsoft.com/office/drawing/2014/main" id="{971515B1-92BF-428B-805A-F5D553228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19EF3-D2C1-45EC-8BA2-EEA19200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10/03/2023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01FCE-B074-45EF-A6F9-9CD2F11C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GB" dirty="0"/>
              <a:t>Lab 1 – html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C981-FFE0-4DE7-BCE3-2AFFA0D6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A24F0-C6A2-F8A3-83DB-797D9D69B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r="3068"/>
          <a:stretch/>
        </p:blipFill>
        <p:spPr>
          <a:xfrm>
            <a:off x="5374434" y="0"/>
            <a:ext cx="681756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9C264-F02B-7040-6BB9-618A75E48D1E}"/>
              </a:ext>
            </a:extLst>
          </p:cNvPr>
          <p:cNvSpPr txBox="1"/>
          <p:nvPr/>
        </p:nvSpPr>
        <p:spPr>
          <a:xfrm>
            <a:off x="5703337" y="582067"/>
            <a:ext cx="61597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instructs the browser on how do you display a particular text or image?</a:t>
            </a:r>
          </a:p>
          <a:p>
            <a:endParaRPr lang="en-GB" sz="2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GB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tags in HTML are in pairs( T/F )</a:t>
            </a:r>
          </a:p>
          <a:p>
            <a:endParaRPr lang="en-GB" sz="2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GB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img tag an inline element?</a:t>
            </a:r>
          </a:p>
          <a:p>
            <a:br>
              <a:rPr lang="en-GB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GB" sz="2800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-apple-system"/>
              </a:rPr>
              <a:t>How many sizes of headers are available in HTML by default?</a:t>
            </a:r>
          </a:p>
          <a:p>
            <a:endParaRPr lang="en-GB" sz="2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-apple-system"/>
            </a:endParaRPr>
          </a:p>
          <a:p>
            <a:r>
              <a:rPr lang="en-GB" sz="2800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-apple-system"/>
              </a:rPr>
              <a:t>HTML files are saved by default with the extension?</a:t>
            </a:r>
            <a:endParaRPr lang="en-US" sz="2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13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4D4E20-249C-406C-BD90-01BEC46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95301"/>
            <a:ext cx="5350010" cy="8673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sz="6000" noProof="0" dirty="0"/>
              <a:t>TASKS: </a:t>
            </a:r>
            <a:endParaRPr lang="en-US" sz="6000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3EE37-CF09-4F5B-9420-2F83F2DE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AB2AE-A34B-483D-9A3B-6FF8FDB8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9419-8F34-4DA7-AE42-35392839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45E27-4165-E127-67BC-186D9471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7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DE19E6-783E-1363-9323-0F19FB63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59" y="2367776"/>
            <a:ext cx="5547841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810F66-C9FC-D714-208B-8B94D8FF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9B8BF-26EE-88D9-0AB9-0C8652FA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Lab 1 – html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B09BB-0891-4B35-0D8D-87183867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C2949-0A31-A338-C0BE-5D0D917B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6" y="2608472"/>
            <a:ext cx="4757734" cy="33540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07AA9-7F38-C40A-86FF-D73B5370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37C02-601C-81B4-1F09-69D4F9B02BEB}"/>
              </a:ext>
            </a:extLst>
          </p:cNvPr>
          <p:cNvSpPr txBox="1"/>
          <p:nvPr/>
        </p:nvSpPr>
        <p:spPr>
          <a:xfrm>
            <a:off x="1247968" y="1361490"/>
            <a:ext cx="8502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Merge any two columns and rows of the table.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Hyperlink &lt;h1&gt; tag </a:t>
            </a: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0A0A08"/>
                </a:solidFill>
                <a:effectLst/>
                <a:latin typeface="+mj-lt"/>
              </a:rPr>
              <a:t>Create An Anchor Tag (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link to Google)</a:t>
            </a:r>
            <a:endParaRPr lang="en-US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Produce a list in Roman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Implement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99727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94AB131-F9C1-48DB-AD3A-5C074FBC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E9ED3E-A3FD-4FE3-BD8B-BC4B8C020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2968" y="1495586"/>
            <a:ext cx="0" cy="37062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48999-3956-4D11-B059-3699485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899" y="1495586"/>
            <a:ext cx="3565837" cy="1570579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400" noProof="0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A2679D-6071-424D-B3C5-5A49D6B5E4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88274" y="3425725"/>
            <a:ext cx="3193926" cy="1743434"/>
          </a:xfrm>
        </p:spPr>
        <p:txBody>
          <a:bodyPr/>
          <a:lstStyle/>
          <a:p>
            <a:r>
              <a:rPr lang="en-US" sz="1800" dirty="0"/>
              <a:t>Laiba binta tahir ​​</a:t>
            </a:r>
          </a:p>
          <a:p>
            <a:r>
              <a:rPr lang="en-US" sz="1800" dirty="0"/>
              <a:t>FA21-BSE-019(4A)​</a:t>
            </a:r>
          </a:p>
          <a:p>
            <a:r>
              <a:rPr lang="en-US" sz="1800" dirty="0"/>
              <a:t>laibabintatahir@gmail.com</a:t>
            </a:r>
            <a:r>
              <a:rPr lang="en-US" dirty="0"/>
              <a:t>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1F7A7-FCB0-4470-8152-34B616A9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3933-5920-45A7-9855-27C887FB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Lab 1 – html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C0AD-B05B-4C54-AD82-229A2A3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D4AA-A488-E3FC-F768-87E5691E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9639"/>
            <a:ext cx="4212863" cy="657882"/>
          </a:xfrm>
        </p:spPr>
        <p:txBody>
          <a:bodyPr/>
          <a:lstStyle/>
          <a:p>
            <a:r>
              <a:rPr lang="en-US" dirty="0"/>
              <a:t>What Are HTML Tags?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1B960-0C50-878E-8A80-1311F6B8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5B836-3435-6E37-6B1A-323AD63C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Lab 1 – HTML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59B3-D76E-AE90-7A6B-3325126C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89934-61DF-967E-0B7B-35E5F221193A}"/>
              </a:ext>
            </a:extLst>
          </p:cNvPr>
          <p:cNvSpPr txBox="1"/>
          <p:nvPr/>
        </p:nvSpPr>
        <p:spPr>
          <a:xfrm>
            <a:off x="762778" y="2245387"/>
            <a:ext cx="553538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Tags are used to mark up the start of an HTML element and they are usually enclosed in angle brackets.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example of a tag is: &lt;h1&gt;.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tags must be opened &lt;h1&gt; and closed &lt;/h1&gt; in order to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tags in HTML are in pairs (e-g: image tag).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62A34B-FBB4-AAE6-1E5F-B8201806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3495"/>
              </p:ext>
            </p:extLst>
          </p:nvPr>
        </p:nvGraphicFramePr>
        <p:xfrm>
          <a:off x="6958683" y="1698580"/>
          <a:ext cx="4136782" cy="345984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476434">
                  <a:extLst>
                    <a:ext uri="{9D8B030D-6E8A-4147-A177-3AD203B41FA5}">
                      <a16:colId xmlns:a16="http://schemas.microsoft.com/office/drawing/2014/main" val="373892793"/>
                    </a:ext>
                  </a:extLst>
                </a:gridCol>
                <a:gridCol w="2660348">
                  <a:extLst>
                    <a:ext uri="{9D8B030D-6E8A-4147-A177-3AD203B41FA5}">
                      <a16:colId xmlns:a16="http://schemas.microsoft.com/office/drawing/2014/main" val="1575655887"/>
                    </a:ext>
                  </a:extLst>
                </a:gridCol>
              </a:tblGrid>
              <a:tr h="5782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Tag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21070632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u="sng" dirty="0">
                          <a:effectLst/>
                          <a:hlinkClick r:id="rId2"/>
                        </a:rPr>
                        <a:t>&lt;body&gt;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Defines the document's body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37276674"/>
                  </a:ext>
                </a:extLst>
              </a:tr>
              <a:tr h="5684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u="sng">
                          <a:effectLst/>
                          <a:hlinkClick r:id="rId3"/>
                        </a:rPr>
                        <a:t>&lt;h1&gt; to &lt;h6&gt;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Defines HTML headings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83051983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u="sng">
                          <a:effectLst/>
                          <a:hlinkClick r:id="rId4"/>
                        </a:rPr>
                        <a:t>&lt;p&gt;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Defines a paragraph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73606873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u="sng" dirty="0">
                          <a:effectLst/>
                          <a:hlinkClick r:id="rId5"/>
                        </a:rPr>
                        <a:t>&lt;</a:t>
                      </a:r>
                      <a:r>
                        <a:rPr lang="en-US" sz="1150" u="sng" dirty="0" err="1">
                          <a:effectLst/>
                          <a:hlinkClick r:id="rId5"/>
                        </a:rPr>
                        <a:t>br</a:t>
                      </a:r>
                      <a:r>
                        <a:rPr lang="en-US" sz="1150" u="sng" dirty="0">
                          <a:effectLst/>
                          <a:hlinkClick r:id="rId5"/>
                        </a:rPr>
                        <a:t>&gt;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Inserts a single-line break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241850757"/>
                  </a:ext>
                </a:extLst>
              </a:tr>
              <a:tr h="5782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u="sng">
                          <a:effectLst/>
                          <a:hlinkClick r:id="rId6"/>
                        </a:rPr>
                        <a:t>&lt;!--...--&gt;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Defines a comment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1033758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209F316-E4EF-511D-4457-52E6BA3C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4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E294D-E076-CAB8-A649-C03BC9BF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894CA-334A-1BD1-E2BB-896C9602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82C8CE-B5CE-E4CC-7565-26433662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52" y="1784509"/>
            <a:ext cx="5354748" cy="414279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2A8A90-FF95-A00B-F943-3BCDC2F5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9" y="-67275"/>
            <a:ext cx="4212863" cy="657882"/>
          </a:xfrm>
        </p:spPr>
        <p:txBody>
          <a:bodyPr/>
          <a:lstStyle/>
          <a:p>
            <a:r>
              <a:rPr lang="en-US" dirty="0"/>
              <a:t>What Are HTML Tags?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7A534-0C64-E35A-EF0B-2FC7F1AB96FD}"/>
              </a:ext>
            </a:extLst>
          </p:cNvPr>
          <p:cNvSpPr txBox="1">
            <a:spLocks/>
          </p:cNvSpPr>
          <p:nvPr/>
        </p:nvSpPr>
        <p:spPr>
          <a:xfrm>
            <a:off x="3123639" y="793084"/>
            <a:ext cx="6104336" cy="65788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</a:t>
            </a:r>
            <a:r>
              <a:rPr lang="en-US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&lt;p&gt; and &lt;h&gt; tags 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03AB0-4E1F-05C9-2596-0B10EDB7E287}"/>
              </a:ext>
            </a:extLst>
          </p:cNvPr>
          <p:cNvSpPr txBox="1"/>
          <p:nvPr/>
        </p:nvSpPr>
        <p:spPr>
          <a:xfrm>
            <a:off x="745581" y="2012241"/>
            <a:ext cx="5260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&lt;h1&gt; to &lt;h6&gt; tags are used to define HTML headings.</a:t>
            </a:r>
          </a:p>
          <a:p>
            <a:endParaRPr lang="en-US" dirty="0"/>
          </a:p>
          <a:p>
            <a:r>
              <a:rPr lang="en-GB" dirty="0"/>
              <a:t>The &lt;p&gt; tag defines a paragraph.</a:t>
            </a:r>
          </a:p>
          <a:p>
            <a:endParaRPr lang="en-GB" dirty="0"/>
          </a:p>
          <a:p>
            <a:r>
              <a:rPr lang="en-GB" dirty="0"/>
              <a:t>Browsers automatically add a single blank line before and after each &lt;p&gt; element.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C67A52-ED6E-4A75-621F-92AA7C63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9117" y="1491986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3895BD-3E6A-FF4E-1081-B70EBDFCC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4F37EA-5DC7-409F-EDE7-8612F3EA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9752C-9EB6-5053-DF36-47317609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12D91-822D-3602-7A25-6069B8F3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ADED0-F9FE-D0D1-746B-3F46998E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2008665"/>
            <a:ext cx="10580914" cy="36388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6E9EB4-C41F-B741-7860-8913A635D3F2}"/>
              </a:ext>
            </a:extLst>
          </p:cNvPr>
          <p:cNvSpPr txBox="1">
            <a:spLocks/>
          </p:cNvSpPr>
          <p:nvPr/>
        </p:nvSpPr>
        <p:spPr>
          <a:xfrm>
            <a:off x="3244675" y="778440"/>
            <a:ext cx="5488045" cy="65788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of &lt;p&gt; and &lt;h&gt; tags in browser  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22534-2961-7D1E-18D2-3A33945F1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0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11F4F-FC37-756B-6EE7-BA4796F1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A63B8-B3CE-DECA-4424-AB3B09DA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DD3671-9461-3CF1-AECE-391735CC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763" y="604909"/>
            <a:ext cx="4881563" cy="463550"/>
          </a:xfrm>
        </p:spPr>
        <p:txBody>
          <a:bodyPr/>
          <a:lstStyle/>
          <a:p>
            <a:pPr algn="ctr"/>
            <a:r>
              <a:rPr lang="en-GB" sz="40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&lt;img&gt; tag 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5103D9-1809-CA16-743D-40ADCDEAB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1" b="11349"/>
          <a:stretch/>
        </p:blipFill>
        <p:spPr>
          <a:xfrm>
            <a:off x="984958" y="3872262"/>
            <a:ext cx="3735037" cy="532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D02F0F-30F1-D048-BC88-52742A4EAF98}"/>
              </a:ext>
            </a:extLst>
          </p:cNvPr>
          <p:cNvSpPr txBox="1"/>
          <p:nvPr/>
        </p:nvSpPr>
        <p:spPr>
          <a:xfrm>
            <a:off x="984958" y="1559595"/>
            <a:ext cx="9557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&lt;img&gt; tag is used to embed an image in an HTML page.</a:t>
            </a:r>
          </a:p>
          <a:p>
            <a:endParaRPr lang="en-GB" dirty="0"/>
          </a:p>
          <a:p>
            <a:r>
              <a:rPr lang="en-GB" dirty="0"/>
              <a:t>The &lt;img&gt; tag has two required attributes:</a:t>
            </a:r>
          </a:p>
          <a:p>
            <a:endParaRPr lang="en-GB" dirty="0"/>
          </a:p>
          <a:p>
            <a:r>
              <a:rPr lang="en-GB" dirty="0" err="1"/>
              <a:t>src</a:t>
            </a:r>
            <a:r>
              <a:rPr lang="en-GB" dirty="0"/>
              <a:t> - Specifies the path to the image</a:t>
            </a:r>
          </a:p>
          <a:p>
            <a:r>
              <a:rPr lang="en-GB" dirty="0"/>
              <a:t>alt - Specifies an alternate text for the image, if the image for some reason cannot be displayed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C7181-2AD3-E89B-DE6D-7E024A9AB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0" b="14667"/>
          <a:stretch/>
        </p:blipFill>
        <p:spPr>
          <a:xfrm>
            <a:off x="984958" y="4659470"/>
            <a:ext cx="3915321" cy="532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8018B6-571B-BBCB-749A-CB0582FA7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43052" y="1305374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2EE2018-FF44-37FC-E21A-649B411B9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58" y="5465285"/>
            <a:ext cx="5105842" cy="510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B5409B-D45E-D636-23AA-0EC46312B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947" y="3419991"/>
            <a:ext cx="2248095" cy="26748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250FC0-E394-C665-74EB-34C51B9F7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2711" y="483633"/>
            <a:ext cx="10966580" cy="58727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9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DCDBF-93F9-569D-1DC6-FB2584F7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4117B-C84A-5A46-5F3B-FC1F5677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0A389-B9FB-2375-B69C-D31E6255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9C4A-CD97-5D2C-645B-0DA958D9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373746"/>
            <a:ext cx="7707086" cy="4594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351365-5A67-3BD3-E40F-E9E5AD3E370A}"/>
              </a:ext>
            </a:extLst>
          </p:cNvPr>
          <p:cNvSpPr txBox="1"/>
          <p:nvPr/>
        </p:nvSpPr>
        <p:spPr>
          <a:xfrm>
            <a:off x="8532456" y="1373746"/>
            <a:ext cx="3084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As you see the image is quite large(i-e the actual size of the image)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order to reduce it we have to consider image properties: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Width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Length 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4DF8E00-F9E0-FD59-1E8E-74F6E89A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299" y="522011"/>
            <a:ext cx="4881563" cy="463550"/>
          </a:xfrm>
        </p:spPr>
        <p:txBody>
          <a:bodyPr/>
          <a:lstStyle/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properties  </a:t>
            </a:r>
            <a:endParaRPr lang="en-US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04B5E3-AF0A-89BA-B2C7-8A8757F9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93" y="6158213"/>
            <a:ext cx="7940728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6996-2ABA-BEB3-EA88-70E1CDCC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A4F1-03AC-3CA5-3EC3-533CFDAB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A9890-4960-95C3-DA9E-CFFFBA05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5BEC0-8721-522F-2E14-296FB5E4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49" y="3234020"/>
            <a:ext cx="8207451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CDE61-2408-1CEA-8770-2A09C37D0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1" b="7700"/>
          <a:stretch/>
        </p:blipFill>
        <p:spPr>
          <a:xfrm>
            <a:off x="3359751" y="4490783"/>
            <a:ext cx="5624047" cy="1795863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59A31ED4-29C6-2570-C360-5A499F11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8" y="835509"/>
            <a:ext cx="4881563" cy="463550"/>
          </a:xfrm>
        </p:spPr>
        <p:txBody>
          <a:bodyPr/>
          <a:lstStyle/>
          <a:p>
            <a:pPr algn="l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Continued…</a:t>
            </a:r>
            <a:endParaRPr lang="en-US" sz="3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02DCD-0309-BB2E-DC7E-7D12A7892ABD}"/>
              </a:ext>
            </a:extLst>
          </p:cNvPr>
          <p:cNvSpPr txBox="1"/>
          <p:nvPr/>
        </p:nvSpPr>
        <p:spPr>
          <a:xfrm>
            <a:off x="965718" y="1451603"/>
            <a:ext cx="10260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Note: alt - Specifies an alternate text for the image, if the image for some reason cannot be displayed.  See &lt;img&gt; tag 3 where </a:t>
            </a:r>
            <a:r>
              <a:rPr lang="en-GB" dirty="0" err="1"/>
              <a:t>src</a:t>
            </a:r>
            <a:r>
              <a:rPr lang="en-GB" dirty="0"/>
              <a:t> is somehow incorrect.  </a:t>
            </a:r>
          </a:p>
          <a:p>
            <a:endParaRPr lang="en-GB" dirty="0"/>
          </a:p>
          <a:p>
            <a:r>
              <a:rPr lang="en-GB" dirty="0"/>
              <a:t>Also, see the effect of image properties</a:t>
            </a:r>
          </a:p>
          <a:p>
            <a:r>
              <a:rPr lang="en-GB" dirty="0"/>
              <a:t>All three images are inline(we will discuss it in the next slides) 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8CBB7-75E6-8A84-3491-E8A7FA369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7829" y="485192"/>
            <a:ext cx="11131420" cy="59902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9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46996-2ABA-BEB3-EA88-70E1CDCC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8/05/20XX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A4F1-03AC-3CA5-3EC3-533CFDAB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A9890-4960-95C3-DA9E-CFFFBA05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132E9FE-2EB2-19B3-BA6F-AB0C9F48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259" y="531211"/>
            <a:ext cx="4881563" cy="463550"/>
          </a:xfrm>
        </p:spPr>
        <p:txBody>
          <a:bodyPr/>
          <a:lstStyle/>
          <a:p>
            <a:pPr algn="ctr"/>
            <a:r>
              <a:rPr lang="en-GB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 &lt;table&gt; tag </a:t>
            </a:r>
            <a:endParaRPr lang="en-US" sz="3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07757-B6F9-4210-EBA9-C922E7C6F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6506" y="1221398"/>
            <a:ext cx="92989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79969C-9342-E4BC-19EF-57CA65D94301}"/>
              </a:ext>
            </a:extLst>
          </p:cNvPr>
          <p:cNvSpPr txBox="1"/>
          <p:nvPr/>
        </p:nvSpPr>
        <p:spPr>
          <a:xfrm>
            <a:off x="987878" y="1674674"/>
            <a:ext cx="102162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&lt;table&gt; tag defines an HTML table.</a:t>
            </a:r>
          </a:p>
          <a:p>
            <a:endParaRPr lang="en-GB" dirty="0"/>
          </a:p>
          <a:p>
            <a:r>
              <a:rPr lang="en-US" dirty="0"/>
              <a:t>An HTML table consists of one &lt;table&gt; element and one or more &lt;tr&gt;, and &lt;td&gt; elements.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&lt;tr&gt; element defines a table row.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&lt;td&gt; element defines a table cell.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For example: insert a table having 2 rows and 3 columns.</a:t>
            </a:r>
          </a:p>
          <a:p>
            <a:r>
              <a:rPr lang="en-US" dirty="0"/>
              <a:t>output is 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E3104-9497-461D-6D1C-5F2B2013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727" y="2851768"/>
            <a:ext cx="2651990" cy="34750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DA8D7-DA3D-45FF-FABA-91343E97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23" y="4362574"/>
            <a:ext cx="1822552" cy="820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AD57F5-C7B5-6709-9E7D-88E9E3EDB913}"/>
              </a:ext>
            </a:extLst>
          </p:cNvPr>
          <p:cNvSpPr txBox="1"/>
          <p:nvPr/>
        </p:nvSpPr>
        <p:spPr>
          <a:xfrm>
            <a:off x="987878" y="5403459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browser, the table is displayed but without border or cells </a:t>
            </a:r>
          </a:p>
          <a:p>
            <a:r>
              <a:rPr lang="en-US" dirty="0"/>
              <a:t>So for that, we have to consider table properties….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BDBDFF-85AB-1853-9013-852B1F14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184" y="345234"/>
            <a:ext cx="11280710" cy="62608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5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364</TotalTime>
  <Words>1124</Words>
  <Application>Microsoft Office PowerPoint</Application>
  <PresentationFormat>Widescreen</PresentationFormat>
  <Paragraphs>221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Abadi Extra Light</vt:lpstr>
      <vt:lpstr>-apple-system</vt:lpstr>
      <vt:lpstr>Arial</vt:lpstr>
      <vt:lpstr>Calibri</vt:lpstr>
      <vt:lpstr>Google Sans</vt:lpstr>
      <vt:lpstr>Lato</vt:lpstr>
      <vt:lpstr>Segoe UI</vt:lpstr>
      <vt:lpstr>Tisa Offc Serif Pro</vt:lpstr>
      <vt:lpstr>Univers Light</vt:lpstr>
      <vt:lpstr>Univers LT Std 45 Light</vt:lpstr>
      <vt:lpstr>Wingdings</vt:lpstr>
      <vt:lpstr>Office Theme</vt:lpstr>
      <vt:lpstr>Web technologies lab 1</vt:lpstr>
      <vt:lpstr>PowerPoint Presentation</vt:lpstr>
      <vt:lpstr>What Are HTML Tags?</vt:lpstr>
      <vt:lpstr>What Are HTML Tags?</vt:lpstr>
      <vt:lpstr>PowerPoint Presentation</vt:lpstr>
      <vt:lpstr>HTML &lt;img&gt; tag </vt:lpstr>
      <vt:lpstr>Image properties  </vt:lpstr>
      <vt:lpstr>Continued…</vt:lpstr>
      <vt:lpstr>HTML &lt;table&gt; tag </vt:lpstr>
      <vt:lpstr>Table properties  </vt:lpstr>
      <vt:lpstr>HTML List tag </vt:lpstr>
      <vt:lpstr>Continued…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Continued…</vt:lpstr>
      <vt:lpstr>HTML Elements</vt:lpstr>
      <vt:lpstr>2. Block-level elements</vt:lpstr>
      <vt:lpstr>PowerPoint Presentation</vt:lpstr>
      <vt:lpstr>TASKS: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lab 1</dc:title>
  <dc:creator>Laiba binta tahir</dc:creator>
  <cp:lastModifiedBy>Laiba binta tahir</cp:lastModifiedBy>
  <cp:revision>16</cp:revision>
  <dcterms:created xsi:type="dcterms:W3CDTF">2023-03-10T16:00:36Z</dcterms:created>
  <dcterms:modified xsi:type="dcterms:W3CDTF">2023-03-11T11:25:13Z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